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70" r:id="rId5"/>
    <p:sldId id="260" r:id="rId6"/>
    <p:sldId id="263" r:id="rId7"/>
    <p:sldId id="261" r:id="rId8"/>
    <p:sldId id="262" r:id="rId9"/>
    <p:sldId id="264" r:id="rId10"/>
    <p:sldId id="271" r:id="rId11"/>
    <p:sldId id="265" r:id="rId12"/>
    <p:sldId id="269" r:id="rId13"/>
    <p:sldId id="267" r:id="rId14"/>
    <p:sldId id="268"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55" userDrawn="1">
          <p15:clr>
            <a:srgbClr val="A4A3A4"/>
          </p15:clr>
        </p15:guide>
        <p15:guide id="2" pos="354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588" y="96"/>
      </p:cViewPr>
      <p:guideLst>
        <p:guide orient="horz" pos="2455"/>
        <p:guide pos="354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17.06.2024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17.06.2024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17.06.2024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17.06.2024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0531" cy="1394989"/>
          </a:xfrm>
        </p:spPr>
        <p:txBody>
          <a:bodyPr>
            <a:normAutofit/>
          </a:bodyPr>
          <a:lstStyle/>
          <a:p>
            <a:pPr algn="ctr"/>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28600" y="1394989"/>
            <a:ext cx="10920046" cy="808616"/>
          </a:xfrm>
        </p:spPr>
        <p:txBody>
          <a:bodyPr>
            <a:noAutofit/>
          </a:bodyPr>
          <a:lstStyle/>
          <a:p>
            <a:pPr marL="0" indent="0">
              <a:buNone/>
            </a:pPr>
            <a:r>
              <a:rPr lang="lv-LV" sz="2400" dirty="0"/>
              <a:t>Testi tika izstrādāti pēc galvenā koda izstrādes, un šī iemesla dēļ testi tika pielāgoti strādājošajam kodam un vienmēr sniedza </a:t>
            </a:r>
            <a:r>
              <a:rPr lang="lv-LV" sz="2400" b="1" dirty="0">
                <a:solidFill>
                  <a:schemeClr val="tx2"/>
                </a:solidFill>
              </a:rPr>
              <a:t>100% rezultātus</a:t>
            </a:r>
            <a:r>
              <a:rPr lang="lv-LV" sz="2400" dirty="0"/>
              <a:t>.</a:t>
            </a:r>
            <a:endParaRPr lang="ru-RU" sz="2400" dirty="0"/>
          </a:p>
          <a:p>
            <a:pPr marL="0" indent="0">
              <a:buNone/>
            </a:pPr>
            <a:endParaRPr lang="ru-RU" sz="2400" dirty="0"/>
          </a:p>
        </p:txBody>
      </p:sp>
      <p:pic>
        <p:nvPicPr>
          <p:cNvPr id="4" name="Рисунок 3">
            <a:extLst>
              <a:ext uri="{FF2B5EF4-FFF2-40B4-BE49-F238E27FC236}">
                <a16:creationId xmlns:a16="http://schemas.microsoft.com/office/drawing/2014/main" id="{2A4ADDD2-408E-4E68-8606-039BAD20B94E}"/>
              </a:ext>
            </a:extLst>
          </p:cNvPr>
          <p:cNvPicPr/>
          <p:nvPr/>
        </p:nvPicPr>
        <p:blipFill>
          <a:blip r:embed="rId2"/>
          <a:stretch>
            <a:fillRect/>
          </a:stretch>
        </p:blipFill>
        <p:spPr>
          <a:xfrm>
            <a:off x="334108" y="2633047"/>
            <a:ext cx="7253654" cy="1856101"/>
          </a:xfrm>
          <a:prstGeom prst="rect">
            <a:avLst/>
          </a:prstGeom>
        </p:spPr>
      </p:pic>
      <p:sp>
        <p:nvSpPr>
          <p:cNvPr id="6" name="Объект 2">
            <a:extLst>
              <a:ext uri="{FF2B5EF4-FFF2-40B4-BE49-F238E27FC236}">
                <a16:creationId xmlns:a16="http://schemas.microsoft.com/office/drawing/2014/main" id="{733715A6-5AA0-4CB4-A79C-910EFDDB2AF8}"/>
              </a:ext>
            </a:extLst>
          </p:cNvPr>
          <p:cNvSpPr txBox="1">
            <a:spLocks/>
          </p:cNvSpPr>
          <p:nvPr/>
        </p:nvSpPr>
        <p:spPr>
          <a:xfrm>
            <a:off x="-643141" y="2206869"/>
            <a:ext cx="5122333" cy="459521"/>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tx2"/>
                </a:solidFill>
              </a:rPr>
              <a:t>Teacher</a:t>
            </a:r>
            <a:r>
              <a:rPr lang="lv-LV" sz="2400" dirty="0"/>
              <a:t> klases tests:</a:t>
            </a:r>
            <a:endParaRPr lang="ru-RU" sz="2400" dirty="0"/>
          </a:p>
        </p:txBody>
      </p:sp>
      <p:sp>
        <p:nvSpPr>
          <p:cNvPr id="7" name="Объект 2">
            <a:extLst>
              <a:ext uri="{FF2B5EF4-FFF2-40B4-BE49-F238E27FC236}">
                <a16:creationId xmlns:a16="http://schemas.microsoft.com/office/drawing/2014/main" id="{5E58FE04-A674-4448-A47F-B6BBD4E35748}"/>
              </a:ext>
            </a:extLst>
          </p:cNvPr>
          <p:cNvSpPr txBox="1">
            <a:spLocks/>
          </p:cNvSpPr>
          <p:nvPr/>
        </p:nvSpPr>
        <p:spPr>
          <a:xfrm>
            <a:off x="1979572" y="4469213"/>
            <a:ext cx="5122333" cy="459521"/>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tx2"/>
                </a:solidFill>
              </a:rPr>
              <a:t>User</a:t>
            </a:r>
            <a:r>
              <a:rPr lang="lv-LV" sz="2400" dirty="0"/>
              <a:t> klases tests:</a:t>
            </a:r>
            <a:endParaRPr lang="ru-RU" sz="2400" dirty="0"/>
          </a:p>
        </p:txBody>
      </p:sp>
      <p:pic>
        <p:nvPicPr>
          <p:cNvPr id="9" name="Рисунок 8">
            <a:extLst>
              <a:ext uri="{FF2B5EF4-FFF2-40B4-BE49-F238E27FC236}">
                <a16:creationId xmlns:a16="http://schemas.microsoft.com/office/drawing/2014/main" id="{4C68773E-1919-4EE4-9F08-5DACFBF2B521}"/>
              </a:ext>
            </a:extLst>
          </p:cNvPr>
          <p:cNvPicPr>
            <a:picLocks noChangeAspect="1"/>
          </p:cNvPicPr>
          <p:nvPr/>
        </p:nvPicPr>
        <p:blipFill>
          <a:blip r:embed="rId3"/>
          <a:stretch>
            <a:fillRect/>
          </a:stretch>
        </p:blipFill>
        <p:spPr>
          <a:xfrm>
            <a:off x="3181472" y="4931998"/>
            <a:ext cx="7967174" cy="1706842"/>
          </a:xfrm>
          <a:prstGeom prst="rect">
            <a:avLst/>
          </a:prstGeom>
        </p:spPr>
      </p:pic>
    </p:spTree>
    <p:extLst>
      <p:ext uri="{BB962C8B-B14F-4D97-AF65-F5344CB8AC3E}">
        <p14:creationId xmlns:p14="http://schemas.microsoft.com/office/powerpoint/2010/main" val="11589497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anim calcmode="lin" valueType="num">
                                      <p:cBhvr>
                                        <p:cTn id="20" dur="1000" fill="hold"/>
                                        <p:tgtEl>
                                          <p:spTgt spid="2"/>
                                        </p:tgtEl>
                                        <p:attrNameLst>
                                          <p:attrName>ppt_x</p:attrName>
                                        </p:attrNameLst>
                                      </p:cBhvr>
                                      <p:tavLst>
                                        <p:tav tm="0">
                                          <p:val>
                                            <p:strVal val="#ppt_x"/>
                                          </p:val>
                                        </p:tav>
                                        <p:tav tm="100000">
                                          <p:val>
                                            <p:strVal val="#ppt_x"/>
                                          </p:val>
                                        </p:tav>
                                      </p:tavLst>
                                    </p:anim>
                                    <p:anim calcmode="lin" valueType="num">
                                      <p:cBhvr>
                                        <p:cTn id="21" dur="1000" fill="hold"/>
                                        <p:tgtEl>
                                          <p:spTgt spid="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000"/>
                                        <p:tgtEl>
                                          <p:spTgt spid="4"/>
                                        </p:tgtEl>
                                      </p:cBhvr>
                                    </p:animEffect>
                                    <p:anim calcmode="lin" valueType="num">
                                      <p:cBhvr>
                                        <p:cTn id="32" dur="1000" fill="hold"/>
                                        <p:tgtEl>
                                          <p:spTgt spid="4"/>
                                        </p:tgtEl>
                                        <p:attrNameLst>
                                          <p:attrName>ppt_x</p:attrName>
                                        </p:attrNameLst>
                                      </p:cBhvr>
                                      <p:tavLst>
                                        <p:tav tm="0">
                                          <p:val>
                                            <p:strVal val="#ppt_x"/>
                                          </p:val>
                                        </p:tav>
                                        <p:tav tm="100000">
                                          <p:val>
                                            <p:strVal val="#ppt_x"/>
                                          </p:val>
                                        </p:tav>
                                      </p:tavLst>
                                    </p:anim>
                                    <p:anim calcmode="lin" valueType="num">
                                      <p:cBhvr>
                                        <p:cTn id="33" dur="1000" fill="hold"/>
                                        <p:tgtEl>
                                          <p:spTgt spid="4"/>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Testa izpildes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611727" cy="5352944"/>
          </a:xfrm>
        </p:spPr>
        <p:txBody>
          <a:bodyPr>
            <a:noAutofit/>
          </a:bodyPr>
          <a:lstStyle/>
          <a:p>
            <a:pPr marL="0" indent="0">
              <a:buNone/>
            </a:pPr>
            <a:r>
              <a:rPr lang="lv-LV" sz="2400" dirty="0"/>
              <a:t>Visiem manā programmā jau pieejamajiem testiem ir viena kopīga tēma, jo visi testi ir veidoti par </a:t>
            </a:r>
            <a:r>
              <a:rPr lang="lv-LV" sz="2400" b="1" dirty="0">
                <a:solidFill>
                  <a:schemeClr val="tx2"/>
                </a:solidFill>
              </a:rPr>
              <a:t>mācību priekšmetiem</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students saņem </a:t>
            </a:r>
            <a:r>
              <a:rPr lang="lv-LV" sz="2400" b="1" dirty="0">
                <a:solidFill>
                  <a:schemeClr val="tx2"/>
                </a:solidFill>
              </a:rPr>
              <a:t>10 ballu sistēmas vērtējumu</a:t>
            </a:r>
            <a:r>
              <a:rPr lang="lv-LV" sz="2400" b="1" dirty="0"/>
              <a:t> </a:t>
            </a:r>
            <a:r>
              <a:rPr lang="lv-LV" sz="2400" dirty="0"/>
              <a:t>un </a:t>
            </a:r>
            <a:r>
              <a:rPr lang="lv-LV" sz="2400" b="1" dirty="0">
                <a:solidFill>
                  <a:schemeClr val="tx2"/>
                </a:solidFill>
              </a:rPr>
              <a:t>procentus</a:t>
            </a:r>
            <a:r>
              <a:rPr lang="lv-LV" sz="2400" dirty="0"/>
              <a:t>. </a:t>
            </a:r>
            <a:endParaRPr lang="ru-RU" sz="2400" dirty="0"/>
          </a:p>
          <a:p>
            <a:pPr marL="0" indent="0">
              <a:buNone/>
            </a:pPr>
            <a:r>
              <a:rPr lang="lv-LV" sz="2400" dirty="0"/>
              <a:t>Students var saņemt vērtējumu par testu tikai vienu reizi. Ja vērtējums jau ir saņemts, studentam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59" r="669"/>
          <a:stretch/>
        </p:blipFill>
        <p:spPr>
          <a:xfrm>
            <a:off x="879230" y="1524000"/>
            <a:ext cx="9434147" cy="5334000"/>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98115" cy="1394989"/>
          </a:xfrm>
        </p:spPr>
        <p:txBody>
          <a:bodyPr>
            <a:normAutofit/>
          </a:bodyPr>
          <a:lstStyle/>
          <a:p>
            <a:pPr algn="ctr"/>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8"/>
            <a:ext cx="5173134" cy="5463011"/>
          </a:xfrm>
        </p:spPr>
        <p:txBody>
          <a:bodyPr>
            <a:noAutofit/>
          </a:bodyPr>
          <a:lstStyle/>
          <a:p>
            <a:pPr marL="0" indent="0">
              <a:buNone/>
            </a:pPr>
            <a:r>
              <a:rPr lang="lv-LV" sz="2400" dirty="0"/>
              <a:t>Lietotājam ir iespēja jebkurā laikā saņemt palīdzību par to, kā lietot programmu, vienkārši noklikšķinot uz noteiktu pogu ar vārdu </a:t>
            </a:r>
            <a:r>
              <a:rPr lang="lv-LV" sz="2400" b="1" dirty="0">
                <a:solidFill>
                  <a:schemeClr val="tx2"/>
                </a:solidFill>
              </a:rPr>
              <a:t>"Palidzība"</a:t>
            </a:r>
            <a:r>
              <a:rPr lang="lv-LV" sz="2400" dirty="0">
                <a:solidFill>
                  <a:schemeClr val="tx2"/>
                </a:solidFill>
              </a:rPr>
              <a:t>.</a:t>
            </a:r>
          </a:p>
          <a:p>
            <a:pPr marL="0" indent="0">
              <a:buNone/>
            </a:pPr>
            <a:r>
              <a:rPr lang="lv-LV" sz="2400" b="1" dirty="0">
                <a:solidFill>
                  <a:schemeClr val="tx2"/>
                </a:solidFill>
              </a:rPr>
              <a:t>Palīdzības logs </a:t>
            </a:r>
            <a:r>
              <a:rPr lang="lv-LV" sz="2400" dirty="0"/>
              <a:t>ietver:</a:t>
            </a:r>
          </a:p>
          <a:p>
            <a:pPr>
              <a:lnSpc>
                <a:spcPct val="100000"/>
              </a:lnSpc>
              <a:spcBef>
                <a:spcPts val="400"/>
              </a:spcBef>
            </a:pPr>
            <a:r>
              <a:rPr lang="lv-LV" sz="2400" dirty="0"/>
              <a:t>aprakstu, kā veikt konkrētu darbību dažādiem lietotāju tipiem (studentam vai skolotājam);</a:t>
            </a:r>
          </a:p>
          <a:p>
            <a:pPr>
              <a:lnSpc>
                <a:spcPct val="100000"/>
              </a:lnSpc>
              <a:spcBef>
                <a:spcPts val="400"/>
              </a:spcBef>
            </a:pPr>
            <a:r>
              <a:rPr lang="lv-LV" sz="2400" dirty="0"/>
              <a:t>sadaļu ar biežāk uzdotajiem jautājumiem;</a:t>
            </a:r>
            <a:endParaRPr lang="ru-RU" sz="2400" dirty="0"/>
          </a:p>
          <a:p>
            <a:pPr>
              <a:lnSpc>
                <a:spcPct val="100000"/>
              </a:lnSpc>
              <a:spcBef>
                <a:spcPts val="400"/>
              </a:spcBef>
            </a:pPr>
            <a:r>
              <a:rPr lang="lv-LV" sz="2400" dirty="0"/>
              <a:t>pastu, lai sazinātos ar programmas administrāciju.</a:t>
            </a:r>
            <a:endParaRPr lang="ru-RU" sz="2400" dirty="0"/>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25426" y="1920299"/>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172413" y="1269887"/>
            <a:ext cx="5472248"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1557952" y="1430866"/>
            <a:ext cx="9076097" cy="3996268"/>
          </a:xfrm>
        </p:spPr>
        <p:txBody>
          <a:bodyPr>
            <a:noAutofit/>
          </a:bodyPr>
          <a:lstStyle/>
          <a:p>
            <a:pPr algn="ctr"/>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279399"/>
            <a:ext cx="11298115" cy="1115589"/>
          </a:xfrm>
        </p:spPr>
        <p:txBody>
          <a:bodyPr>
            <a:normAutofit/>
          </a:bodyPr>
          <a:lstStyle/>
          <a:p>
            <a:pPr algn="ctr"/>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4"/>
            <a:ext cx="6417141" cy="5251345"/>
          </a:xfrm>
        </p:spPr>
        <p:txBody>
          <a:bodyPr>
            <a:noAutofit/>
          </a:bodyPr>
          <a:lstStyle/>
          <a:p>
            <a:pPr marL="0" indent="0">
              <a:buNone/>
            </a:pPr>
            <a:r>
              <a:rPr lang="lv-LV" sz="2400" dirty="0"/>
              <a:t>Izstrādājiet testēšanas sistēmas lietojumprogrammu </a:t>
            </a:r>
            <a:r>
              <a:rPr lang="lv-LV" sz="2400" b="1" dirty="0">
                <a:solidFill>
                  <a:schemeClr val="tx2"/>
                </a:solidFill>
              </a:rPr>
              <a:t>NetBeans</a:t>
            </a:r>
            <a:r>
              <a:rPr lang="lv-LV" sz="2400" dirty="0"/>
              <a:t> vidē ar grafisko lietotāja saskarni. </a:t>
            </a:r>
            <a:endParaRPr lang="ru-RU" sz="2400" dirty="0"/>
          </a:p>
          <a:p>
            <a:pPr marL="0" indent="0">
              <a:buNone/>
            </a:pPr>
            <a:r>
              <a:rPr lang="lv-LV" sz="2400" dirty="0"/>
              <a:t>Izstrādātajai lietojumprogrammai jāļauj </a:t>
            </a:r>
            <a:r>
              <a:rPr lang="lv-LV" sz="2400" b="1" dirty="0">
                <a:solidFill>
                  <a:schemeClr val="tx2"/>
                </a:solidFill>
              </a:rPr>
              <a:t>ievadīt</a:t>
            </a:r>
            <a:r>
              <a:rPr lang="lv-LV" sz="2400" dirty="0"/>
              <a:t>, </a:t>
            </a:r>
            <a:r>
              <a:rPr lang="lv-LV" sz="2400" b="1" dirty="0">
                <a:solidFill>
                  <a:schemeClr val="tx2"/>
                </a:solidFill>
              </a:rPr>
              <a:t>rediģēt</a:t>
            </a:r>
            <a:r>
              <a:rPr lang="lv-LV" sz="2400" dirty="0"/>
              <a:t>, </a:t>
            </a:r>
            <a:r>
              <a:rPr lang="lv-LV" sz="2400" b="1" dirty="0">
                <a:solidFill>
                  <a:schemeClr val="tx2"/>
                </a:solidFill>
              </a:rPr>
              <a:t>apstrādāt</a:t>
            </a:r>
            <a:r>
              <a:rPr lang="lv-LV" sz="2400" dirty="0"/>
              <a:t> un </a:t>
            </a:r>
            <a:r>
              <a:rPr lang="lv-LV" sz="2400" b="1" dirty="0">
                <a:solidFill>
                  <a:schemeClr val="tx2"/>
                </a:solidFill>
              </a:rPr>
              <a:t>izvadīt</a:t>
            </a:r>
            <a:r>
              <a:rPr lang="lv-LV" sz="2400" dirty="0"/>
              <a:t> informāciju, lai nodrošinātu </a:t>
            </a:r>
            <a:r>
              <a:rPr lang="lv-LV" sz="2400" b="1" dirty="0">
                <a:solidFill>
                  <a:schemeClr val="tx2"/>
                </a:solidFill>
              </a:rPr>
              <a:t>testēšanas sistēmas pamatfunkcijas</a:t>
            </a:r>
            <a:r>
              <a:rPr lang="lv-LV" sz="2400" dirty="0"/>
              <a:t>. </a:t>
            </a:r>
          </a:p>
          <a:p>
            <a:pPr marL="0" indent="0">
              <a:buNone/>
            </a:pPr>
            <a:r>
              <a:rPr lang="lv-LV" sz="2400" dirty="0"/>
              <a:t>Pamatfunkcijas un prasības:</a:t>
            </a:r>
          </a:p>
          <a:p>
            <a:pPr lvl="1">
              <a:spcBef>
                <a:spcPts val="400"/>
              </a:spcBef>
            </a:pPr>
            <a:r>
              <a:rPr lang="lv-LV" sz="2400" dirty="0"/>
              <a:t>Kvalitatīva grafiskā lietotāja saskarne (</a:t>
            </a:r>
            <a:r>
              <a:rPr lang="lv-LV" sz="2400" b="1" dirty="0">
                <a:solidFill>
                  <a:schemeClr val="tx2"/>
                </a:solidFill>
              </a:rPr>
              <a:t>GUI</a:t>
            </a:r>
            <a:r>
              <a:rPr lang="lv-LV" sz="2400" dirty="0"/>
              <a:t>).</a:t>
            </a:r>
          </a:p>
          <a:p>
            <a:pPr lvl="1">
              <a:spcBef>
                <a:spcPts val="400"/>
              </a:spcBef>
            </a:pPr>
            <a:r>
              <a:rPr lang="lv-LV" sz="2400" dirty="0"/>
              <a:t>Spēja pārvaldīt un izpildīt testus </a:t>
            </a:r>
          </a:p>
          <a:p>
            <a:pPr lvl="1">
              <a:spcBef>
                <a:spcPts val="400"/>
              </a:spcBef>
            </a:pPr>
            <a:r>
              <a:rPr lang="lv-LV" sz="2400" dirty="0"/>
              <a:t>Spēja pārvaldīt lietotājus un to novērtējumus</a:t>
            </a:r>
          </a:p>
          <a:p>
            <a:pPr lvl="1">
              <a:spcBef>
                <a:spcPts val="400"/>
              </a:spcBef>
            </a:pPr>
            <a:r>
              <a:rPr lang="lv-LV" sz="2400" dirty="0"/>
              <a:t>Izstrādāta klašu hierarhija.</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grpId="0" nodeType="after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fade">
                                      <p:cBhvr>
                                        <p:cTn id="55" dur="1000"/>
                                        <p:tgtEl>
                                          <p:spTgt spid="6"/>
                                        </p:tgtEl>
                                      </p:cBhvr>
                                    </p:animEffect>
                                    <p:anim calcmode="lin" valueType="num">
                                      <p:cBhvr>
                                        <p:cTn id="56" dur="1000" fill="hold"/>
                                        <p:tgtEl>
                                          <p:spTgt spid="6"/>
                                        </p:tgtEl>
                                        <p:attrNameLst>
                                          <p:attrName>ppt_x</p:attrName>
                                        </p:attrNameLst>
                                      </p:cBhvr>
                                      <p:tavLst>
                                        <p:tav tm="0">
                                          <p:val>
                                            <p:strVal val="#ppt_x"/>
                                          </p:val>
                                        </p:tav>
                                        <p:tav tm="100000">
                                          <p:val>
                                            <p:strVal val="#ppt_x"/>
                                          </p:val>
                                        </p:tav>
                                      </p:tavLst>
                                    </p:anim>
                                    <p:anim calcmode="lin" valueType="num">
                                      <p:cBhvr>
                                        <p:cTn id="5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1"/>
            <a:ext cx="11298115"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funkcionālās prasības</a:t>
            </a:r>
            <a:r>
              <a:rPr lang="lv-LV" sz="2400" dirty="0"/>
              <a:t>, kas izriet no uzdevuma, ir šādas:</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funkcionālās prasības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88844" y="3437792"/>
            <a:ext cx="5122333" cy="25230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Pieejamo testu saraksta apskatīšana.</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992720" y="3429000"/>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studentu rezultātu atgūšana.</a:t>
            </a:r>
            <a:endParaRPr lang="ru-RU" sz="2400" dirty="0"/>
          </a:p>
          <a:p>
            <a:pPr algn="ctr">
              <a:spcBef>
                <a:spcPts val="0"/>
              </a:spcBef>
              <a:spcAft>
                <a:spcPts val="0"/>
              </a:spcAft>
            </a:pPr>
            <a:r>
              <a:rPr lang="lv-LV" sz="2400" dirty="0"/>
              <a:t>Darbs ar studentu rezultātiem (modificēt / dzēst).</a:t>
            </a:r>
            <a:endParaRPr lang="ru-RU" sz="2400" dirty="0"/>
          </a:p>
          <a:p>
            <a:pPr algn="ctr">
              <a:spcBef>
                <a:spcPts val="0"/>
              </a:spcBef>
              <a:spcAft>
                <a:spcPts val="0"/>
              </a:spcAft>
            </a:pPr>
            <a:r>
              <a:rPr lang="lv-LV" sz="2400" dirty="0"/>
              <a:t>Darbs ar studentu datu sarakstu (jauna studenta pievienošana / esošo studentu datu modificēšana/dzēšana).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50011" y="2989059"/>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416475" y="2980267"/>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1"/>
            <a:ext cx="11280531" cy="1394988"/>
          </a:xfrm>
        </p:spPr>
        <p:txBody>
          <a:bodyPr>
            <a:normAutofit/>
          </a:bodyPr>
          <a:lstStyle/>
          <a:p>
            <a:pPr algn="ctr"/>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nefunkcionālās prasības</a:t>
            </a:r>
            <a:r>
              <a:rPr lang="lv-LV" sz="2400" dirty="0"/>
              <a:t>, kas izriet no uzdevuma, ir šādas:</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0" y="2302933"/>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Veiktspēja</a:t>
            </a:r>
            <a:endParaRPr lang="ru-RU" sz="2400" b="1" dirty="0">
              <a:solidFill>
                <a:schemeClr val="accent1">
                  <a:lumMod val="50000"/>
                </a:schemeClr>
              </a:solidFill>
            </a:endParaRPr>
          </a:p>
          <a:p>
            <a:pPr marL="0" indent="0" algn="ctr">
              <a:spcBef>
                <a:spcPts val="0"/>
              </a:spcBef>
              <a:spcAft>
                <a:spcPts val="0"/>
              </a:spcAft>
              <a:buNone/>
            </a:pPr>
            <a:r>
              <a:rPr lang="lv-LV" sz="2400" dirty="0"/>
              <a:t>Lietojumprogrammai jāstartē ne lēnāk par </a:t>
            </a:r>
            <a:r>
              <a:rPr lang="lv-LV" sz="2400" b="1" dirty="0">
                <a:solidFill>
                  <a:schemeClr val="tx2"/>
                </a:solidFill>
              </a:rPr>
              <a:t>5 sekundēm</a:t>
            </a:r>
            <a:r>
              <a:rPr lang="lv-LV" sz="2400" dirty="0"/>
              <a:t>.</a:t>
            </a:r>
          </a:p>
          <a:p>
            <a:pPr marL="0" indent="0" algn="ctr">
              <a:spcBef>
                <a:spcPts val="0"/>
              </a:spcBef>
              <a:spcAft>
                <a:spcPts val="0"/>
              </a:spcAft>
              <a:buNone/>
            </a:pPr>
            <a:r>
              <a:rPr lang="lv-LV" sz="2400" dirty="0"/>
              <a:t>Reakcijas laiks uz lietotāja darbībām nedrīkst pārsniegt </a:t>
            </a:r>
            <a:r>
              <a:rPr lang="lv-LV" sz="2400" b="1" dirty="0">
                <a:solidFill>
                  <a:schemeClr val="tx2"/>
                </a:solidFill>
              </a:rPr>
              <a:t>2 sekundes</a:t>
            </a:r>
            <a:r>
              <a:rPr lang="lv-LV" sz="2400" dirty="0"/>
              <a:t>.</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6158198" y="2293489"/>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Uzticamība</a:t>
            </a:r>
          </a:p>
          <a:p>
            <a:pPr marL="0" indent="0" algn="ctr">
              <a:spcBef>
                <a:spcPts val="0"/>
              </a:spcBef>
              <a:spcAft>
                <a:spcPts val="0"/>
              </a:spcAft>
              <a:buNone/>
            </a:pPr>
            <a:r>
              <a:rPr lang="lv-LV" sz="2400" dirty="0"/>
              <a:t>Lietojumprogrammai jābūt izturīgai pret </a:t>
            </a:r>
            <a:r>
              <a:rPr lang="lv-LV" sz="2400" b="1" dirty="0">
                <a:solidFill>
                  <a:schemeClr val="tx2"/>
                </a:solidFill>
              </a:rPr>
              <a:t>kļūdām</a:t>
            </a:r>
            <a:r>
              <a:rPr lang="lv-LV" sz="2400" dirty="0"/>
              <a:t> un jāturpina darboties pat tad, ja lietotājs nepareizi ievada datus.</a:t>
            </a:r>
            <a:endParaRPr lang="ru-RU" sz="2400" dirty="0"/>
          </a:p>
        </p:txBody>
      </p:sp>
      <p:sp>
        <p:nvSpPr>
          <p:cNvPr id="11" name="Объект 2">
            <a:extLst>
              <a:ext uri="{FF2B5EF4-FFF2-40B4-BE49-F238E27FC236}">
                <a16:creationId xmlns:a16="http://schemas.microsoft.com/office/drawing/2014/main" id="{4F26C6EF-73EA-47C8-BF3E-46689C2241F8}"/>
              </a:ext>
            </a:extLst>
          </p:cNvPr>
          <p:cNvSpPr txBox="1">
            <a:spLocks/>
          </p:cNvSpPr>
          <p:nvPr/>
        </p:nvSpPr>
        <p:spPr>
          <a:xfrm>
            <a:off x="0" y="4318000"/>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Mērogojamība</a:t>
            </a:r>
            <a:endParaRPr lang="ru-RU" sz="2400" b="1" dirty="0">
              <a:solidFill>
                <a:schemeClr val="accent1">
                  <a:lumMod val="50000"/>
                </a:schemeClr>
              </a:solidFill>
            </a:endParaRPr>
          </a:p>
          <a:p>
            <a:pPr marL="0" indent="0" algn="ctr">
              <a:spcBef>
                <a:spcPts val="0"/>
              </a:spcBef>
              <a:spcAft>
                <a:spcPts val="0"/>
              </a:spcAft>
              <a:buNone/>
            </a:pPr>
            <a:r>
              <a:rPr lang="lv-LV" sz="2400" dirty="0"/>
              <a:t>Sistēmai jānodrošina </a:t>
            </a:r>
            <a:r>
              <a:rPr lang="lv-LV" sz="2400" b="1" dirty="0">
                <a:solidFill>
                  <a:schemeClr val="tx2"/>
                </a:solidFill>
              </a:rPr>
              <a:t>lietotāju</a:t>
            </a:r>
            <a:r>
              <a:rPr lang="lv-LV" sz="2400" dirty="0"/>
              <a:t> un </a:t>
            </a:r>
            <a:r>
              <a:rPr lang="lv-LV" sz="2400" b="1" dirty="0">
                <a:solidFill>
                  <a:schemeClr val="tx2"/>
                </a:solidFill>
              </a:rPr>
              <a:t>testu skaita palielināšana</a:t>
            </a:r>
            <a:r>
              <a:rPr lang="lv-LV" sz="2400" dirty="0">
                <a:solidFill>
                  <a:schemeClr val="tx2"/>
                </a:solidFill>
              </a:rPr>
              <a:t> </a:t>
            </a:r>
            <a:r>
              <a:rPr lang="lv-LV" sz="2400" dirty="0"/>
              <a:t>bez ievērojamas veiktspējas pasliktināšanās.</a:t>
            </a:r>
            <a:endParaRPr lang="ru-RU" sz="2400" dirty="0"/>
          </a:p>
        </p:txBody>
      </p:sp>
      <p:sp>
        <p:nvSpPr>
          <p:cNvPr id="14" name="Объект 2">
            <a:extLst>
              <a:ext uri="{FF2B5EF4-FFF2-40B4-BE49-F238E27FC236}">
                <a16:creationId xmlns:a16="http://schemas.microsoft.com/office/drawing/2014/main" id="{7C0363F4-D903-4B3C-B9FA-F448F882D1E0}"/>
              </a:ext>
            </a:extLst>
          </p:cNvPr>
          <p:cNvSpPr txBox="1">
            <a:spLocks/>
          </p:cNvSpPr>
          <p:nvPr/>
        </p:nvSpPr>
        <p:spPr>
          <a:xfrm>
            <a:off x="6158197" y="4315778"/>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Lietošanas vieglums</a:t>
            </a:r>
            <a:endParaRPr lang="ru-RU" sz="2400" b="1" dirty="0">
              <a:solidFill>
                <a:schemeClr val="accent1">
                  <a:lumMod val="50000"/>
                </a:schemeClr>
              </a:solidFill>
            </a:endParaRPr>
          </a:p>
          <a:p>
            <a:pPr marL="0" indent="0" algn="ctr">
              <a:spcBef>
                <a:spcPts val="0"/>
              </a:spcBef>
              <a:spcAft>
                <a:spcPts val="0"/>
              </a:spcAft>
              <a:buNone/>
            </a:pPr>
            <a:r>
              <a:rPr lang="lv-LV" sz="2400" dirty="0"/>
              <a:t>Grafiskajai saskarnei jābūt </a:t>
            </a:r>
            <a:r>
              <a:rPr lang="lv-LV" sz="2400" b="1" dirty="0">
                <a:solidFill>
                  <a:schemeClr val="tx2"/>
                </a:solidFill>
              </a:rPr>
              <a:t>intuitīvai</a:t>
            </a:r>
            <a:r>
              <a:rPr lang="lv-LV" sz="2400" dirty="0"/>
              <a:t> un </a:t>
            </a:r>
            <a:r>
              <a:rPr lang="lv-LV" sz="2400" b="1" dirty="0">
                <a:solidFill>
                  <a:schemeClr val="tx2"/>
                </a:solidFill>
              </a:rPr>
              <a:t>viegli lietojamai</a:t>
            </a:r>
            <a:r>
              <a:rPr lang="lv-LV" sz="2400" b="1" dirty="0"/>
              <a:t> </a:t>
            </a:r>
            <a:r>
              <a:rPr lang="lv-LV" sz="2400" dirty="0"/>
              <a:t>visām lietotāju kategorijām.</a:t>
            </a:r>
          </a:p>
          <a:p>
            <a:pPr marL="0" indent="0" algn="ctr">
              <a:spcBef>
                <a:spcPts val="0"/>
              </a:spcBef>
              <a:spcAft>
                <a:spcPts val="0"/>
              </a:spcAft>
              <a:buNone/>
            </a:pPr>
            <a:r>
              <a:rPr lang="lv-LV" sz="2400" dirty="0"/>
              <a:t>Jābūt palīdzībai vai padomiem par to, kā lietot programmu.</a:t>
            </a:r>
            <a:endParaRPr lang="ru-RU" sz="2400" dirty="0"/>
          </a:p>
        </p:txBody>
      </p:sp>
      <p:cxnSp>
        <p:nvCxnSpPr>
          <p:cNvPr id="15" name="Прямая соединительная линия 14">
            <a:extLst>
              <a:ext uri="{FF2B5EF4-FFF2-40B4-BE49-F238E27FC236}">
                <a16:creationId xmlns:a16="http://schemas.microsoft.com/office/drawing/2014/main" id="{EBA32F32-C9D6-41A1-BBF0-1E6E4A00BA40}"/>
              </a:ext>
            </a:extLst>
          </p:cNvPr>
          <p:cNvCxnSpPr>
            <a:cxnSpLocks/>
          </p:cNvCxnSpPr>
          <p:nvPr/>
        </p:nvCxnSpPr>
        <p:spPr>
          <a:xfrm>
            <a:off x="5635625" y="2167466"/>
            <a:ext cx="0" cy="4301067"/>
          </a:xfrm>
          <a:prstGeom prst="line">
            <a:avLst/>
          </a:prstGeom>
          <a:ln w="38100">
            <a:solidFill>
              <a:schemeClr val="tx2"/>
            </a:solidFill>
            <a:prstDash val="sysDash"/>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40408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1000"/>
                                        <p:tgtEl>
                                          <p:spTgt spid="8">
                                            <p:txEl>
                                              <p:pRg st="0" end="0"/>
                                            </p:txEl>
                                          </p:spTgt>
                                        </p:tgtEl>
                                      </p:cBhvr>
                                    </p:animEffect>
                                    <p:anim calcmode="lin" valueType="num">
                                      <p:cBhvr>
                                        <p:cTn id="20"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Effect transition="in" filter="fade">
                                      <p:cBhvr>
                                        <p:cTn id="25" dur="1000"/>
                                        <p:tgtEl>
                                          <p:spTgt spid="8">
                                            <p:txEl>
                                              <p:pRg st="1" end="1"/>
                                            </p:txEl>
                                          </p:spTgt>
                                        </p:tgtEl>
                                      </p:cBhvr>
                                    </p:animEffect>
                                    <p:anim calcmode="lin" valueType="num">
                                      <p:cBhvr>
                                        <p:cTn id="26"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animEffect transition="in" filter="fade">
                                      <p:cBhvr>
                                        <p:cTn id="31" dur="1000"/>
                                        <p:tgtEl>
                                          <p:spTgt spid="8">
                                            <p:txEl>
                                              <p:pRg st="2" end="2"/>
                                            </p:txEl>
                                          </p:spTgt>
                                        </p:tgtEl>
                                      </p:cBhvr>
                                    </p:animEffect>
                                    <p:anim calcmode="lin" valueType="num">
                                      <p:cBhvr>
                                        <p:cTn id="32"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1000"/>
                                        <p:tgtEl>
                                          <p:spTgt spid="11">
                                            <p:txEl>
                                              <p:pRg st="0" end="0"/>
                                            </p:txEl>
                                          </p:spTgt>
                                        </p:tgtEl>
                                      </p:cBhvr>
                                    </p:animEffect>
                                    <p:anim calcmode="lin" valueType="num">
                                      <p:cBhvr>
                                        <p:cTn id="3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Effect transition="in" filter="fade">
                                      <p:cBhvr>
                                        <p:cTn id="43" dur="1000"/>
                                        <p:tgtEl>
                                          <p:spTgt spid="11">
                                            <p:txEl>
                                              <p:pRg st="1" end="1"/>
                                            </p:txEl>
                                          </p:spTgt>
                                        </p:tgtEl>
                                      </p:cBhvr>
                                    </p:animEffect>
                                    <p:anim calcmode="lin" valueType="num">
                                      <p:cBhvr>
                                        <p:cTn id="44"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2" presetClass="entr" presetSubtype="4"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1500" fill="hold"/>
                                        <p:tgtEl>
                                          <p:spTgt spid="15"/>
                                        </p:tgtEl>
                                        <p:attrNameLst>
                                          <p:attrName>ppt_x</p:attrName>
                                        </p:attrNameLst>
                                      </p:cBhvr>
                                      <p:tavLst>
                                        <p:tav tm="0">
                                          <p:val>
                                            <p:strVal val="#ppt_x"/>
                                          </p:val>
                                        </p:tav>
                                        <p:tav tm="100000">
                                          <p:val>
                                            <p:strVal val="#ppt_x"/>
                                          </p:val>
                                        </p:tav>
                                      </p:tavLst>
                                    </p:anim>
                                    <p:anim calcmode="lin" valueType="num">
                                      <p:cBhvr additive="base">
                                        <p:cTn id="50" dur="1500" fill="hold"/>
                                        <p:tgtEl>
                                          <p:spTgt spid="15"/>
                                        </p:tgtEl>
                                        <p:attrNameLst>
                                          <p:attrName>ppt_y</p:attrName>
                                        </p:attrNameLst>
                                      </p:cBhvr>
                                      <p:tavLst>
                                        <p:tav tm="0">
                                          <p:val>
                                            <p:strVal val="1+#ppt_h/2"/>
                                          </p:val>
                                        </p:tav>
                                        <p:tav tm="100000">
                                          <p:val>
                                            <p:strVal val="#ppt_y"/>
                                          </p:val>
                                        </p:tav>
                                      </p:tavLst>
                                    </p:anim>
                                  </p:childTnLst>
                                </p:cTn>
                              </p:par>
                            </p:childTnLst>
                          </p:cTn>
                        </p:par>
                        <p:par>
                          <p:cTn id="51" fill="hold">
                            <p:stCondLst>
                              <p:cond delay="8500"/>
                            </p:stCondLst>
                            <p:childTnLst>
                              <p:par>
                                <p:cTn id="52" presetID="42" presetClass="entr" presetSubtype="0" fill="hold" nodeType="afterEffect">
                                  <p:stCondLst>
                                    <p:cond delay="0"/>
                                  </p:stCondLst>
                                  <p:childTnLst>
                                    <p:set>
                                      <p:cBhvr>
                                        <p:cTn id="53" dur="1" fill="hold">
                                          <p:stCondLst>
                                            <p:cond delay="0"/>
                                          </p:stCondLst>
                                        </p:cTn>
                                        <p:tgtEl>
                                          <p:spTgt spid="9">
                                            <p:txEl>
                                              <p:pRg st="0" end="0"/>
                                            </p:txEl>
                                          </p:spTgt>
                                        </p:tgtEl>
                                        <p:attrNameLst>
                                          <p:attrName>style.visibility</p:attrName>
                                        </p:attrNameLst>
                                      </p:cBhvr>
                                      <p:to>
                                        <p:strVal val="visible"/>
                                      </p:to>
                                    </p:set>
                                    <p:animEffect transition="in" filter="fade">
                                      <p:cBhvr>
                                        <p:cTn id="54" dur="1000"/>
                                        <p:tgtEl>
                                          <p:spTgt spid="9">
                                            <p:txEl>
                                              <p:pRg st="0" end="0"/>
                                            </p:txEl>
                                          </p:spTgt>
                                        </p:tgtEl>
                                      </p:cBhvr>
                                    </p:animEffect>
                                    <p:anim calcmode="lin" valueType="num">
                                      <p:cBhvr>
                                        <p:cTn id="5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5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57" fill="hold">
                            <p:stCondLst>
                              <p:cond delay="9500"/>
                            </p:stCondLst>
                            <p:childTnLst>
                              <p:par>
                                <p:cTn id="58" presetID="42" presetClass="entr" presetSubtype="0" fill="hold" nodeType="afterEffect">
                                  <p:stCondLst>
                                    <p:cond delay="0"/>
                                  </p:stCondLst>
                                  <p:childTnLst>
                                    <p:set>
                                      <p:cBhvr>
                                        <p:cTn id="59" dur="1" fill="hold">
                                          <p:stCondLst>
                                            <p:cond delay="0"/>
                                          </p:stCondLst>
                                        </p:cTn>
                                        <p:tgtEl>
                                          <p:spTgt spid="9">
                                            <p:txEl>
                                              <p:pRg st="1" end="1"/>
                                            </p:txEl>
                                          </p:spTgt>
                                        </p:tgtEl>
                                        <p:attrNameLst>
                                          <p:attrName>style.visibility</p:attrName>
                                        </p:attrNameLst>
                                      </p:cBhvr>
                                      <p:to>
                                        <p:strVal val="visible"/>
                                      </p:to>
                                    </p:set>
                                    <p:animEffect transition="in" filter="fade">
                                      <p:cBhvr>
                                        <p:cTn id="60" dur="1000"/>
                                        <p:tgtEl>
                                          <p:spTgt spid="9">
                                            <p:txEl>
                                              <p:pRg st="1" end="1"/>
                                            </p:txEl>
                                          </p:spTgt>
                                        </p:tgtEl>
                                      </p:cBhvr>
                                    </p:animEffect>
                                    <p:anim calcmode="lin" valueType="num">
                                      <p:cBhvr>
                                        <p:cTn id="6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63" fill="hold">
                            <p:stCondLst>
                              <p:cond delay="10500"/>
                            </p:stCondLst>
                            <p:childTnLst>
                              <p:par>
                                <p:cTn id="64" presetID="42" presetClass="entr" presetSubtype="0" fill="hold" nodeType="afterEffect">
                                  <p:stCondLst>
                                    <p:cond delay="0"/>
                                  </p:stCondLst>
                                  <p:childTnLst>
                                    <p:set>
                                      <p:cBhvr>
                                        <p:cTn id="65" dur="1" fill="hold">
                                          <p:stCondLst>
                                            <p:cond delay="0"/>
                                          </p:stCondLst>
                                        </p:cTn>
                                        <p:tgtEl>
                                          <p:spTgt spid="14">
                                            <p:txEl>
                                              <p:pRg st="0" end="0"/>
                                            </p:txEl>
                                          </p:spTgt>
                                        </p:tgtEl>
                                        <p:attrNameLst>
                                          <p:attrName>style.visibility</p:attrName>
                                        </p:attrNameLst>
                                      </p:cBhvr>
                                      <p:to>
                                        <p:strVal val="visible"/>
                                      </p:to>
                                    </p:set>
                                    <p:animEffect transition="in" filter="fade">
                                      <p:cBhvr>
                                        <p:cTn id="66" dur="1000"/>
                                        <p:tgtEl>
                                          <p:spTgt spid="14">
                                            <p:txEl>
                                              <p:pRg st="0" end="0"/>
                                            </p:txEl>
                                          </p:spTgt>
                                        </p:tgtEl>
                                      </p:cBhvr>
                                    </p:animEffect>
                                    <p:anim calcmode="lin" valueType="num">
                                      <p:cBhvr>
                                        <p:cTn id="67"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68"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par>
                          <p:cTn id="69" fill="hold">
                            <p:stCondLst>
                              <p:cond delay="11500"/>
                            </p:stCondLst>
                            <p:childTnLst>
                              <p:par>
                                <p:cTn id="70" presetID="42" presetClass="entr" presetSubtype="0" fill="hold" nodeType="afterEffect">
                                  <p:stCondLst>
                                    <p:cond delay="0"/>
                                  </p:stCondLst>
                                  <p:childTnLst>
                                    <p:set>
                                      <p:cBhvr>
                                        <p:cTn id="71" dur="1" fill="hold">
                                          <p:stCondLst>
                                            <p:cond delay="0"/>
                                          </p:stCondLst>
                                        </p:cTn>
                                        <p:tgtEl>
                                          <p:spTgt spid="14">
                                            <p:txEl>
                                              <p:pRg st="1" end="1"/>
                                            </p:txEl>
                                          </p:spTgt>
                                        </p:tgtEl>
                                        <p:attrNameLst>
                                          <p:attrName>style.visibility</p:attrName>
                                        </p:attrNameLst>
                                      </p:cBhvr>
                                      <p:to>
                                        <p:strVal val="visible"/>
                                      </p:to>
                                    </p:set>
                                    <p:animEffect transition="in" filter="fade">
                                      <p:cBhvr>
                                        <p:cTn id="72" dur="1000"/>
                                        <p:tgtEl>
                                          <p:spTgt spid="14">
                                            <p:txEl>
                                              <p:pRg st="1" end="1"/>
                                            </p:txEl>
                                          </p:spTgt>
                                        </p:tgtEl>
                                      </p:cBhvr>
                                    </p:animEffect>
                                    <p:anim calcmode="lin" valueType="num">
                                      <p:cBhvr>
                                        <p:cTn id="73" dur="1000" fill="hold"/>
                                        <p:tgtEl>
                                          <p:spTgt spid="14">
                                            <p:txEl>
                                              <p:pRg st="1" end="1"/>
                                            </p:txEl>
                                          </p:spTgt>
                                        </p:tgtEl>
                                        <p:attrNameLst>
                                          <p:attrName>ppt_x</p:attrName>
                                        </p:attrNameLst>
                                      </p:cBhvr>
                                      <p:tavLst>
                                        <p:tav tm="0">
                                          <p:val>
                                            <p:strVal val="#ppt_x"/>
                                          </p:val>
                                        </p:tav>
                                        <p:tav tm="100000">
                                          <p:val>
                                            <p:strVal val="#ppt_x"/>
                                          </p:val>
                                        </p:tav>
                                      </p:tavLst>
                                    </p:anim>
                                    <p:anim calcmode="lin" valueType="num">
                                      <p:cBhvr>
                                        <p:cTn id="74" dur="1000" fill="hold"/>
                                        <p:tgtEl>
                                          <p:spTgt spid="14">
                                            <p:txEl>
                                              <p:pRg st="1" end="1"/>
                                            </p:txEl>
                                          </p:spTgt>
                                        </p:tgtEl>
                                        <p:attrNameLst>
                                          <p:attrName>ppt_y</p:attrName>
                                        </p:attrNameLst>
                                      </p:cBhvr>
                                      <p:tavLst>
                                        <p:tav tm="0">
                                          <p:val>
                                            <p:strVal val="#ppt_y+.1"/>
                                          </p:val>
                                        </p:tav>
                                        <p:tav tm="100000">
                                          <p:val>
                                            <p:strVal val="#ppt_y"/>
                                          </p:val>
                                        </p:tav>
                                      </p:tavLst>
                                    </p:anim>
                                  </p:childTnLst>
                                </p:cTn>
                              </p:par>
                            </p:childTnLst>
                          </p:cTn>
                        </p:par>
                        <p:par>
                          <p:cTn id="75" fill="hold">
                            <p:stCondLst>
                              <p:cond delay="12500"/>
                            </p:stCondLst>
                            <p:childTnLst>
                              <p:par>
                                <p:cTn id="76" presetID="42" presetClass="entr" presetSubtype="0" fill="hold" nodeType="afterEffect">
                                  <p:stCondLst>
                                    <p:cond delay="0"/>
                                  </p:stCondLst>
                                  <p:childTnLst>
                                    <p:set>
                                      <p:cBhvr>
                                        <p:cTn id="77" dur="1" fill="hold">
                                          <p:stCondLst>
                                            <p:cond delay="0"/>
                                          </p:stCondLst>
                                        </p:cTn>
                                        <p:tgtEl>
                                          <p:spTgt spid="14">
                                            <p:txEl>
                                              <p:pRg st="2" end="2"/>
                                            </p:txEl>
                                          </p:spTgt>
                                        </p:tgtEl>
                                        <p:attrNameLst>
                                          <p:attrName>style.visibility</p:attrName>
                                        </p:attrNameLst>
                                      </p:cBhvr>
                                      <p:to>
                                        <p:strVal val="visible"/>
                                      </p:to>
                                    </p:set>
                                    <p:animEffect transition="in" filter="fade">
                                      <p:cBhvr>
                                        <p:cTn id="78" dur="1000"/>
                                        <p:tgtEl>
                                          <p:spTgt spid="14">
                                            <p:txEl>
                                              <p:pRg st="2" end="2"/>
                                            </p:txEl>
                                          </p:spTgt>
                                        </p:tgtEl>
                                      </p:cBhvr>
                                    </p:animEffect>
                                    <p:anim calcmode="lin" valueType="num">
                                      <p:cBhvr>
                                        <p:cTn id="79" dur="10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80" dur="1000" fill="hold"/>
                                        <p:tgtEl>
                                          <p:spTgt spid="1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Klašu sistēmas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481667"/>
            <a:ext cx="10820076" cy="4935748"/>
          </a:xfrm>
        </p:spPr>
        <p:txBody>
          <a:bodyPr>
            <a:noAutofit/>
          </a:bodyPr>
          <a:lstStyle/>
          <a:p>
            <a:pPr marL="0" indent="0">
              <a:buNone/>
            </a:pPr>
            <a:r>
              <a:rPr lang="lv-LV" sz="2400" dirty="0"/>
              <a:t>Manas programmas </a:t>
            </a:r>
            <a:r>
              <a:rPr lang="lv-LV" sz="2400" b="1" dirty="0">
                <a:solidFill>
                  <a:schemeClr val="tx2"/>
                </a:solidFill>
              </a:rPr>
              <a:t>klašu sistēma </a:t>
            </a:r>
            <a:r>
              <a:rPr lang="lv-LV" sz="2400" dirty="0"/>
              <a:t>sastāv no klasēm:</a:t>
            </a:r>
          </a:p>
          <a:p>
            <a:pPr lvl="1"/>
            <a:r>
              <a:rPr lang="lv-LV" sz="2400" b="1" dirty="0">
                <a:solidFill>
                  <a:schemeClr val="tx2"/>
                </a:solidFill>
              </a:rPr>
              <a:t>User</a:t>
            </a:r>
            <a:r>
              <a:rPr lang="lv-LV" sz="2400" dirty="0">
                <a:solidFill>
                  <a:schemeClr val="tx1"/>
                </a:solidFill>
              </a:rPr>
              <a:t> - klase, kas ļauj objektam pievienot jaunus lietotāja datus un piekļūt tiem nākotnē.</a:t>
            </a:r>
          </a:p>
          <a:p>
            <a:pPr lvl="1"/>
            <a:r>
              <a:rPr lang="lv-LV" sz="2400" b="1" dirty="0">
                <a:solidFill>
                  <a:schemeClr val="tx2"/>
                </a:solidFill>
              </a:rPr>
              <a:t>Student</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satur studentu metodes (testu izpilde, atzīmju skatīšana).</a:t>
            </a:r>
          </a:p>
          <a:p>
            <a:pPr lvl="1"/>
            <a:r>
              <a:rPr lang="lv-LV" sz="2400" b="1" dirty="0">
                <a:solidFill>
                  <a:schemeClr val="tx2"/>
                </a:solidFill>
              </a:rPr>
              <a:t>Teacher</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īsteno skolotāja funkcijas (darbs ar testu, atzīmju un studentu sarakstiem).</a:t>
            </a:r>
          </a:p>
          <a:p>
            <a:pPr lvl="1"/>
            <a:r>
              <a:rPr lang="lv-LV" sz="2400" b="1" dirty="0">
                <a:solidFill>
                  <a:schemeClr val="tx2"/>
                </a:solidFill>
              </a:rPr>
              <a:t>Tests</a:t>
            </a:r>
            <a:r>
              <a:rPr lang="lv-LV" sz="2400" dirty="0">
                <a:solidFill>
                  <a:schemeClr val="tx1"/>
                </a:solidFill>
              </a:rPr>
              <a:t> - klase, kas īsteno testu saraksta izvadīšanas un izvēlētā testa apraksta izvadīšanas funkcijas.</a:t>
            </a:r>
          </a:p>
          <a:p>
            <a:pPr lvl="1"/>
            <a:r>
              <a:rPr lang="lv-LV" sz="2400" b="1" dirty="0">
                <a:solidFill>
                  <a:schemeClr val="tx2"/>
                </a:solidFill>
              </a:rPr>
              <a:t>DataBase</a:t>
            </a:r>
            <a:r>
              <a:rPr lang="lv-LV" sz="2400" dirty="0">
                <a:solidFill>
                  <a:schemeClr val="tx1"/>
                </a:solidFill>
              </a:rPr>
              <a:t> - klase, kas izveido ātru savienojumu ar datubāzi.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71738" cy="1394989"/>
          </a:xfrm>
        </p:spPr>
        <p:txBody>
          <a:bodyPr>
            <a:normAutofit/>
          </a:bodyPr>
          <a:lstStyle/>
          <a:p>
            <a:pPr algn="ctr"/>
            <a:r>
              <a:rPr lang="lv-LV" sz="5400" b="1" dirty="0">
                <a:solidFill>
                  <a:schemeClr val="accent1">
                    <a:lumMod val="50000"/>
                  </a:schemeClr>
                </a:solidFill>
              </a:rPr>
              <a:t>Klašu diagramma</a:t>
            </a:r>
          </a:p>
        </p:txBody>
      </p:sp>
      <p:pic>
        <p:nvPicPr>
          <p:cNvPr id="4" name="Рисунок 3">
            <a:extLst>
              <a:ext uri="{FF2B5EF4-FFF2-40B4-BE49-F238E27FC236}">
                <a16:creationId xmlns:a16="http://schemas.microsoft.com/office/drawing/2014/main" id="{ECBA96C7-4E90-4BB4-80A1-7C544A5F52C0}"/>
              </a:ext>
            </a:extLst>
          </p:cNvPr>
          <p:cNvPicPr>
            <a:picLocks noChangeAspect="1"/>
          </p:cNvPicPr>
          <p:nvPr/>
        </p:nvPicPr>
        <p:blipFill>
          <a:blip r:embed="rId2"/>
          <a:stretch>
            <a:fillRect/>
          </a:stretch>
        </p:blipFill>
        <p:spPr>
          <a:xfrm>
            <a:off x="254000" y="1652296"/>
            <a:ext cx="10774279" cy="4163006"/>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98115" cy="1394989"/>
          </a:xfrm>
        </p:spPr>
        <p:txBody>
          <a:bodyPr>
            <a:normAutofit/>
          </a:bodyPr>
          <a:lstStyle/>
          <a:p>
            <a:pPr algn="ctr"/>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685801" y="1394989"/>
            <a:ext cx="4343399" cy="5401465"/>
          </a:xfrm>
        </p:spPr>
        <p:txBody>
          <a:bodyPr>
            <a:noAutofit/>
          </a:bodyPr>
          <a:lstStyle/>
          <a:p>
            <a:pPr marL="0" indent="0">
              <a:buNone/>
            </a:pPr>
            <a:r>
              <a:rPr lang="lv-LV" sz="2400" dirty="0"/>
              <a:t>Projekta izstrādes laikā tika nolemts veikt vienkāršotu </a:t>
            </a:r>
            <a:r>
              <a:rPr lang="lv-LV" sz="2400" b="1" dirty="0">
                <a:solidFill>
                  <a:schemeClr val="tx2"/>
                </a:solidFill>
              </a:rPr>
              <a:t>vienību testēšanas versiju</a:t>
            </a:r>
            <a:r>
              <a:rPr lang="lv-LV" sz="2400" dirty="0"/>
              <a:t>, kas realizē noteiktu izstrādāto klašu metožu testēšanu. </a:t>
            </a:r>
          </a:p>
          <a:p>
            <a:pPr marL="0" indent="0">
              <a:buNone/>
            </a:pPr>
            <a:r>
              <a:rPr lang="lv-LV" sz="2400" dirty="0"/>
              <a:t>Kopumā mana programma īsteno tikai divu klašu (</a:t>
            </a:r>
            <a:r>
              <a:rPr lang="lv-LV" sz="2400" b="1" dirty="0">
                <a:solidFill>
                  <a:schemeClr val="tx2"/>
                </a:solidFill>
              </a:rPr>
              <a:t>Teacher</a:t>
            </a:r>
            <a:r>
              <a:rPr lang="lv-LV" sz="2400" dirty="0"/>
              <a:t> un </a:t>
            </a:r>
            <a:r>
              <a:rPr lang="lv-LV" sz="2400" b="1" dirty="0">
                <a:solidFill>
                  <a:schemeClr val="tx2"/>
                </a:solidFill>
              </a:rPr>
              <a:t>User</a:t>
            </a:r>
            <a:r>
              <a:rPr lang="lv-LV" sz="2400" dirty="0"/>
              <a:t>) vienību testēšanu. Tās testē </a:t>
            </a:r>
            <a:r>
              <a:rPr lang="lv-LV" sz="2400" b="1" dirty="0">
                <a:solidFill>
                  <a:schemeClr val="tx2"/>
                </a:solidFill>
                <a:latin typeface="Courier New" panose="02070309020205020404" pitchFamily="49" charset="0"/>
                <a:cs typeface="Courier New" panose="02070309020205020404" pitchFamily="49" charset="0"/>
              </a:rPr>
              <a:t>Teacher()</a:t>
            </a:r>
            <a:r>
              <a:rPr lang="lv-LV" sz="2400" dirty="0">
                <a:solidFill>
                  <a:schemeClr val="tx2"/>
                </a:solidFill>
              </a:rPr>
              <a:t> </a:t>
            </a:r>
            <a:r>
              <a:rPr lang="lv-LV" sz="2400" dirty="0"/>
              <a:t>konstruktoru no klases </a:t>
            </a:r>
            <a:r>
              <a:rPr lang="lv-LV" sz="2400" b="1" dirty="0">
                <a:solidFill>
                  <a:schemeClr val="tx2"/>
                </a:solidFill>
              </a:rPr>
              <a:t>Teacher</a:t>
            </a:r>
            <a:r>
              <a:rPr lang="lv-LV" sz="2400" dirty="0"/>
              <a:t> un metodi </a:t>
            </a:r>
            <a:r>
              <a:rPr lang="lv-LV" sz="2400" b="1" dirty="0">
                <a:solidFill>
                  <a:schemeClr val="tx2"/>
                </a:solidFill>
                <a:latin typeface="Courier New" panose="02070309020205020404" pitchFamily="49" charset="0"/>
                <a:cs typeface="Courier New" panose="02070309020205020404" pitchFamily="49" charset="0"/>
              </a:rPr>
              <a:t>login(String username, String password) </a:t>
            </a:r>
            <a:r>
              <a:rPr lang="lv-LV" sz="2400" dirty="0"/>
              <a:t>no klases </a:t>
            </a:r>
            <a:r>
              <a:rPr lang="lv-LV" sz="2400" b="1" dirty="0">
                <a:solidFill>
                  <a:schemeClr val="tx2"/>
                </a:solidFill>
              </a:rPr>
              <a:t>User, </a:t>
            </a:r>
            <a:r>
              <a:rPr lang="lv-LV" sz="2400" dirty="0"/>
              <a:t>caur </a:t>
            </a:r>
            <a:r>
              <a:rPr lang="lv-LV" sz="2400" dirty="0">
                <a:solidFill>
                  <a:schemeClr val="tx2"/>
                </a:solidFill>
              </a:rPr>
              <a:t>JUnit</a:t>
            </a:r>
            <a:r>
              <a:rPr lang="lv-LV" sz="2400" dirty="0"/>
              <a:t> testiem.</a:t>
            </a:r>
            <a:endParaRPr lang="ru-RU" sz="2400" dirty="0"/>
          </a:p>
        </p:txBody>
      </p:sp>
      <p:pic>
        <p:nvPicPr>
          <p:cNvPr id="1026" name="Picture 2">
            <a:extLst>
              <a:ext uri="{FF2B5EF4-FFF2-40B4-BE49-F238E27FC236}">
                <a16:creationId xmlns:a16="http://schemas.microsoft.com/office/drawing/2014/main" id="{345AD039-C97B-4E93-98E8-E3496A46DC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1" y="3095015"/>
            <a:ext cx="5252377" cy="16045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6431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26"/>
                                        </p:tgtEl>
                                        <p:attrNameLst>
                                          <p:attrName>style.visibility</p:attrName>
                                        </p:attrNameLst>
                                      </p:cBhvr>
                                      <p:to>
                                        <p:strVal val="visible"/>
                                      </p:to>
                                    </p:set>
                                    <p:animEffect transition="in" filter="fade">
                                      <p:cBhvr>
                                        <p:cTn id="25" dur="1000"/>
                                        <p:tgtEl>
                                          <p:spTgt spid="1026"/>
                                        </p:tgtEl>
                                      </p:cBhvr>
                                    </p:animEffect>
                                    <p:anim calcmode="lin" valueType="num">
                                      <p:cBhvr>
                                        <p:cTn id="26" dur="1000" fill="hold"/>
                                        <p:tgtEl>
                                          <p:spTgt spid="1026"/>
                                        </p:tgtEl>
                                        <p:attrNameLst>
                                          <p:attrName>ppt_x</p:attrName>
                                        </p:attrNameLst>
                                      </p:cBhvr>
                                      <p:tavLst>
                                        <p:tav tm="0">
                                          <p:val>
                                            <p:strVal val="#ppt_x"/>
                                          </p:val>
                                        </p:tav>
                                        <p:tav tm="100000">
                                          <p:val>
                                            <p:strVal val="#ppt_x"/>
                                          </p:val>
                                        </p:tav>
                                      </p:tavLst>
                                    </p:anim>
                                    <p:anim calcmode="lin" valueType="num">
                                      <p:cBhvr>
                                        <p:cTn id="27"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1160</TotalTime>
  <Words>670</Words>
  <Application>Microsoft Office PowerPoint</Application>
  <PresentationFormat>Широкоэкранный</PresentationFormat>
  <Paragraphs>67</Paragraphs>
  <Slides>15</Slides>
  <Notes>0</Notes>
  <HiddenSlides>0</HiddenSlides>
  <MMClips>2</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15</vt:i4>
      </vt:variant>
    </vt:vector>
  </HeadingPairs>
  <TitlesOfParts>
    <vt:vector size="20" baseType="lpstr">
      <vt:lpstr>Arial</vt:lpstr>
      <vt:lpstr>Cambria</vt:lpstr>
      <vt:lpstr>Courier New</vt:lpstr>
      <vt:lpstr>Wingdings 2</vt:lpstr>
      <vt:lpstr>Вид</vt:lpstr>
      <vt:lpstr>Testēšanas sistēma</vt:lpstr>
      <vt:lpstr>Uzdevuma formulējums</vt:lpstr>
      <vt:lpstr>Sistēmas funkcionālās prasības</vt:lpstr>
      <vt:lpstr>Sistēmas nefunkcionālās prasības</vt:lpstr>
      <vt:lpstr>Klašu sistēmas apraksts</vt:lpstr>
      <vt:lpstr>Klašu diagramma</vt:lpstr>
      <vt:lpstr>Galveno metožu algoritmu apraksts</vt:lpstr>
      <vt:lpstr>Galveno metožu algoritmu apraksts</vt:lpstr>
      <vt:lpstr>Testēšanas metodikas</vt:lpstr>
      <vt:lpstr>Testēšanas apraksts</vt:lpstr>
      <vt:lpstr>Testa izpildes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48</cp:revision>
  <dcterms:created xsi:type="dcterms:W3CDTF">2024-06-13T18:17:59Z</dcterms:created>
  <dcterms:modified xsi:type="dcterms:W3CDTF">2024-06-17T12:44:14Z</dcterms:modified>
</cp:coreProperties>
</file>

<file path=docProps/thumbnail.jpeg>
</file>